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361488" cy="12961938"/>
  <p:notesSz cx="6858000" cy="9144000"/>
  <p:defaultTextStyle>
    <a:defPPr>
      <a:defRPr lang="es-AR"/>
    </a:defPPr>
    <a:lvl1pPr marL="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1pPr>
    <a:lvl2pPr marL="64008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2pPr>
    <a:lvl3pPr marL="128016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3pPr>
    <a:lvl4pPr marL="192024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4pPr>
    <a:lvl5pPr marL="256032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5pPr>
    <a:lvl6pPr marL="320040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6pPr>
    <a:lvl7pPr marL="384048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7pPr>
    <a:lvl8pPr marL="448056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8pPr>
    <a:lvl9pPr marL="512064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3D0"/>
    <a:srgbClr val="002E67"/>
    <a:srgbClr val="DDECF7"/>
    <a:srgbClr val="F0F7E7"/>
    <a:srgbClr val="E9E3DC"/>
    <a:srgbClr val="E6E7E8"/>
    <a:srgbClr val="8DC63F"/>
    <a:srgbClr val="C92D2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50" d="100"/>
          <a:sy n="50" d="100"/>
        </p:scale>
        <p:origin x="-1536" y="-62"/>
      </p:cViewPr>
      <p:guideLst>
        <p:guide orient="horz" pos="4083"/>
        <p:guide pos="294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02116" y="4026605"/>
            <a:ext cx="7957265" cy="2778417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404223" y="7345099"/>
            <a:ext cx="6553042" cy="331249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40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80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2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6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40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80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20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D9292-9529-4ED4-8EF0-EB4CA836BD31}" type="datetimeFigureOut">
              <a:rPr lang="es-AR" smtClean="0"/>
              <a:pPr/>
              <a:t>27/02/2013</a:t>
            </a:fld>
            <a:endParaRPr lang="es-AR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0D977-7C4A-4E66-A085-121FA804ED11}" type="slidenum">
              <a:rPr lang="es-AR" smtClean="0"/>
              <a:pPr/>
              <a:t>‹Nº›</a:t>
            </a:fld>
            <a:endParaRPr lang="es-AR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D9292-9529-4ED4-8EF0-EB4CA836BD31}" type="datetimeFigureOut">
              <a:rPr lang="es-AR" smtClean="0"/>
              <a:pPr/>
              <a:t>27/02/2013</a:t>
            </a:fld>
            <a:endParaRPr lang="es-AR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0D977-7C4A-4E66-A085-121FA804ED11}" type="slidenum">
              <a:rPr lang="es-AR" smtClean="0"/>
              <a:pPr/>
              <a:t>‹Nº›</a:t>
            </a:fld>
            <a:endParaRPr lang="es-A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7126759" y="969149"/>
            <a:ext cx="2211976" cy="20643086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90829" y="969149"/>
            <a:ext cx="6479906" cy="20643086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D9292-9529-4ED4-8EF0-EB4CA836BD31}" type="datetimeFigureOut">
              <a:rPr lang="es-AR" smtClean="0"/>
              <a:pPr/>
              <a:t>27/02/2013</a:t>
            </a:fld>
            <a:endParaRPr lang="es-AR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0D977-7C4A-4E66-A085-121FA804ED11}" type="slidenum">
              <a:rPr lang="es-AR" smtClean="0"/>
              <a:pPr/>
              <a:t>‹Nº›</a:t>
            </a:fld>
            <a:endParaRPr lang="es-A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D9292-9529-4ED4-8EF0-EB4CA836BD31}" type="datetimeFigureOut">
              <a:rPr lang="es-AR" smtClean="0"/>
              <a:pPr/>
              <a:t>27/02/2013</a:t>
            </a:fld>
            <a:endParaRPr lang="es-AR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0D977-7C4A-4E66-A085-121FA804ED11}" type="slidenum">
              <a:rPr lang="es-AR" smtClean="0"/>
              <a:pPr/>
              <a:t>‹Nº›</a:t>
            </a:fld>
            <a:endParaRPr lang="es-A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39497" y="8329246"/>
            <a:ext cx="7957265" cy="2574386"/>
          </a:xfrm>
        </p:spPr>
        <p:txBody>
          <a:bodyPr anchor="t"/>
          <a:lstStyle>
            <a:lvl1pPr algn="l">
              <a:defRPr sz="56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39497" y="5493826"/>
            <a:ext cx="7957265" cy="2835423"/>
          </a:xfrm>
        </p:spPr>
        <p:txBody>
          <a:bodyPr anchor="b"/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64008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D9292-9529-4ED4-8EF0-EB4CA836BD31}" type="datetimeFigureOut">
              <a:rPr lang="es-AR" smtClean="0"/>
              <a:pPr/>
              <a:t>27/02/2013</a:t>
            </a:fld>
            <a:endParaRPr lang="es-AR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0D977-7C4A-4E66-A085-121FA804ED11}" type="slidenum">
              <a:rPr lang="es-AR" smtClean="0"/>
              <a:pPr/>
              <a:t>‹Nº›</a:t>
            </a:fld>
            <a:endParaRPr lang="es-AR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90834" y="5646845"/>
            <a:ext cx="4345941" cy="15965388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992794" y="5646845"/>
            <a:ext cx="4345941" cy="15965388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D9292-9529-4ED4-8EF0-EB4CA836BD31}" type="datetimeFigureOut">
              <a:rPr lang="es-AR" smtClean="0"/>
              <a:pPr/>
              <a:t>27/02/2013</a:t>
            </a:fld>
            <a:endParaRPr lang="es-AR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0D977-7C4A-4E66-A085-121FA804ED11}" type="slidenum">
              <a:rPr lang="es-AR" smtClean="0"/>
              <a:pPr/>
              <a:t>‹Nº›</a:t>
            </a:fld>
            <a:endParaRPr lang="es-A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8079" y="519080"/>
            <a:ext cx="8425339" cy="2160323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68079" y="2901436"/>
            <a:ext cx="4136283" cy="1209178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40480" indent="0">
              <a:buNone/>
              <a:defRPr sz="2200" b="1"/>
            </a:lvl7pPr>
            <a:lvl8pPr marL="4480560" indent="0">
              <a:buNone/>
              <a:defRPr sz="2200" b="1"/>
            </a:lvl8pPr>
            <a:lvl9pPr marL="5120640" indent="0">
              <a:buNone/>
              <a:defRPr sz="22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8079" y="4110615"/>
            <a:ext cx="4136283" cy="7468119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755507" y="2901436"/>
            <a:ext cx="4137908" cy="1209178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40480" indent="0">
              <a:buNone/>
              <a:defRPr sz="2200" b="1"/>
            </a:lvl7pPr>
            <a:lvl8pPr marL="4480560" indent="0">
              <a:buNone/>
              <a:defRPr sz="2200" b="1"/>
            </a:lvl8pPr>
            <a:lvl9pPr marL="5120640" indent="0">
              <a:buNone/>
              <a:defRPr sz="22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755507" y="4110615"/>
            <a:ext cx="4137908" cy="7468119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D9292-9529-4ED4-8EF0-EB4CA836BD31}" type="datetimeFigureOut">
              <a:rPr lang="es-AR" smtClean="0"/>
              <a:pPr/>
              <a:t>27/02/2013</a:t>
            </a:fld>
            <a:endParaRPr lang="es-AR" dirty="0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0D977-7C4A-4E66-A085-121FA804ED11}" type="slidenum">
              <a:rPr lang="es-AR" smtClean="0"/>
              <a:pPr/>
              <a:t>‹Nº›</a:t>
            </a:fld>
            <a:endParaRPr lang="es-A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D9292-9529-4ED4-8EF0-EB4CA836BD31}" type="datetimeFigureOut">
              <a:rPr lang="es-AR" smtClean="0"/>
              <a:pPr/>
              <a:t>27/02/2013</a:t>
            </a:fld>
            <a:endParaRPr lang="es-AR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0D977-7C4A-4E66-A085-121FA804ED11}" type="slidenum">
              <a:rPr lang="es-AR" smtClean="0"/>
              <a:pPr/>
              <a:t>‹Nº›</a:t>
            </a:fld>
            <a:endParaRPr lang="es-A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D9292-9529-4ED4-8EF0-EB4CA836BD31}" type="datetimeFigureOut">
              <a:rPr lang="es-AR" smtClean="0"/>
              <a:pPr/>
              <a:t>27/02/2013</a:t>
            </a:fld>
            <a:endParaRPr lang="es-AR" dirty="0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0D977-7C4A-4E66-A085-121FA804ED11}" type="slidenum">
              <a:rPr lang="es-AR" smtClean="0"/>
              <a:pPr/>
              <a:t>‹Nº›</a:t>
            </a:fld>
            <a:endParaRPr lang="es-A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8079" y="516078"/>
            <a:ext cx="3079865" cy="2196327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660082" y="516081"/>
            <a:ext cx="5233332" cy="11062655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4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68079" y="2712412"/>
            <a:ext cx="3079865" cy="8866326"/>
          </a:xfrm>
        </p:spPr>
        <p:txBody>
          <a:bodyPr/>
          <a:lstStyle>
            <a:lvl1pPr marL="0" indent="0">
              <a:buNone/>
              <a:defRPr sz="2000"/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D9292-9529-4ED4-8EF0-EB4CA836BD31}" type="datetimeFigureOut">
              <a:rPr lang="es-AR" smtClean="0"/>
              <a:pPr/>
              <a:t>27/02/2013</a:t>
            </a:fld>
            <a:endParaRPr lang="es-AR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0D977-7C4A-4E66-A085-121FA804ED11}" type="slidenum">
              <a:rPr lang="es-AR" smtClean="0"/>
              <a:pPr/>
              <a:t>‹Nº›</a:t>
            </a:fld>
            <a:endParaRPr lang="es-A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834921" y="9073360"/>
            <a:ext cx="5616893" cy="1071161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834921" y="1158174"/>
            <a:ext cx="5616893" cy="7777163"/>
          </a:xfrm>
        </p:spPr>
        <p:txBody>
          <a:bodyPr/>
          <a:lstStyle>
            <a:lvl1pPr marL="0" indent="0">
              <a:buNone/>
              <a:defRPr sz="4500"/>
            </a:lvl1pPr>
            <a:lvl2pPr marL="640080" indent="0">
              <a:buNone/>
              <a:defRPr sz="3900"/>
            </a:lvl2pPr>
            <a:lvl3pPr marL="1280160" indent="0">
              <a:buNone/>
              <a:defRPr sz="340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endParaRPr lang="es-AR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834921" y="10144522"/>
            <a:ext cx="5616893" cy="1521226"/>
          </a:xfrm>
        </p:spPr>
        <p:txBody>
          <a:bodyPr/>
          <a:lstStyle>
            <a:lvl1pPr marL="0" indent="0">
              <a:buNone/>
              <a:defRPr sz="2000"/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D9292-9529-4ED4-8EF0-EB4CA836BD31}" type="datetimeFigureOut">
              <a:rPr lang="es-AR" smtClean="0"/>
              <a:pPr/>
              <a:t>27/02/2013</a:t>
            </a:fld>
            <a:endParaRPr lang="es-AR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0D977-7C4A-4E66-A085-121FA804ED11}" type="slidenum">
              <a:rPr lang="es-AR" smtClean="0"/>
              <a:pPr/>
              <a:t>‹Nº›</a:t>
            </a:fld>
            <a:endParaRPr lang="es-A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68079" y="519080"/>
            <a:ext cx="8425339" cy="2160323"/>
          </a:xfrm>
          <a:prstGeom prst="rect">
            <a:avLst/>
          </a:prstGeom>
        </p:spPr>
        <p:txBody>
          <a:bodyPr vert="horz" lIns="128016" tIns="64008" rIns="128016" bIns="64008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68079" y="3024453"/>
            <a:ext cx="8425339" cy="8554280"/>
          </a:xfrm>
          <a:prstGeom prst="rect">
            <a:avLst/>
          </a:prstGeom>
        </p:spPr>
        <p:txBody>
          <a:bodyPr vert="horz" lIns="128016" tIns="64008" rIns="128016" bIns="64008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68076" y="12013800"/>
            <a:ext cx="2184347" cy="690104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l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D9292-9529-4ED4-8EF0-EB4CA836BD31}" type="datetimeFigureOut">
              <a:rPr lang="es-AR" smtClean="0"/>
              <a:pPr/>
              <a:t>27/02/2013</a:t>
            </a:fld>
            <a:endParaRPr lang="es-AR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98513" y="12013800"/>
            <a:ext cx="2964471" cy="690104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ct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709071" y="12013800"/>
            <a:ext cx="2184347" cy="690104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E0D977-7C4A-4E66-A085-121FA804ED11}" type="slidenum">
              <a:rPr lang="es-AR" smtClean="0"/>
              <a:pPr/>
              <a:t>‹Nº›</a:t>
            </a:fld>
            <a:endParaRPr lang="es-A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80160" rtl="0" eaLnBrk="1" latinLnBrk="0" hangingPunct="1">
        <a:spcBef>
          <a:spcPct val="0"/>
        </a:spcBef>
        <a:buNone/>
        <a:defRPr sz="6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0060" indent="-480060" algn="l" defTabSz="1280160" rtl="0" eaLnBrk="1" latinLnBrk="0" hangingPunct="1">
        <a:spcBef>
          <a:spcPct val="20000"/>
        </a:spcBef>
        <a:buFont typeface="Arial" pitchFamily="34" charset="0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1pPr>
      <a:lvl2pPr marL="1040130" indent="-400050" algn="l" defTabSz="1280160" rtl="0" eaLnBrk="1" latinLnBrk="0" hangingPunct="1">
        <a:spcBef>
          <a:spcPct val="20000"/>
        </a:spcBef>
        <a:buFont typeface="Arial" pitchFamily="34" charset="0"/>
        <a:buChar char="–"/>
        <a:defRPr sz="390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casarg.com/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/>
          <p:nvPr/>
        </p:nvSpPr>
        <p:spPr>
          <a:xfrm>
            <a:off x="7134221" y="1656433"/>
            <a:ext cx="1829796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sz="1200" dirty="0" smtClean="0">
                <a:solidFill>
                  <a:srgbClr val="083773"/>
                </a:solidFill>
                <a:latin typeface="Frutiger Linotype"/>
                <a:cs typeface="Frutiger Linotype"/>
              </a:rPr>
              <a:t> Working better together</a:t>
            </a:r>
            <a:endParaRPr lang="en-US" sz="1200" dirty="0">
              <a:solidFill>
                <a:srgbClr val="083773"/>
              </a:solidFill>
              <a:latin typeface="Frutiger Linotype"/>
              <a:cs typeface="Frutiger Linotype"/>
            </a:endParaRPr>
          </a:p>
        </p:txBody>
      </p:sp>
      <p:pic>
        <p:nvPicPr>
          <p:cNvPr id="9" name="Picture 40" descr="logo azul (10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85001" y="360289"/>
            <a:ext cx="1944216" cy="126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7488" y="11593537"/>
            <a:ext cx="9144000" cy="1368401"/>
          </a:xfrm>
          <a:prstGeom prst="rect">
            <a:avLst/>
          </a:prstGeom>
        </p:spPr>
      </p:pic>
      <p:sp>
        <p:nvSpPr>
          <p:cNvPr id="12" name="11 CuadroTexto"/>
          <p:cNvSpPr txBox="1"/>
          <p:nvPr/>
        </p:nvSpPr>
        <p:spPr>
          <a:xfrm>
            <a:off x="288256" y="1872457"/>
            <a:ext cx="5400000" cy="180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 rtlCol="0">
            <a:spAutoFit/>
          </a:bodyPr>
          <a:lstStyle/>
          <a:p>
            <a:endParaRPr lang="en-US" sz="2400" b="1" dirty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17" name="16 CuadroTexto"/>
          <p:cNvSpPr txBox="1"/>
          <p:nvPr/>
        </p:nvSpPr>
        <p:spPr>
          <a:xfrm>
            <a:off x="216248" y="5832897"/>
            <a:ext cx="4320480" cy="2862322"/>
          </a:xfrm>
          <a:prstGeom prst="rect">
            <a:avLst/>
          </a:prstGeom>
          <a:solidFill>
            <a:srgbClr val="E6E7E8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s-ES" sz="1800" b="1" dirty="0" smtClean="0">
                <a:solidFill>
                  <a:srgbClr val="002E67"/>
                </a:solidFill>
                <a:latin typeface="Frutiger Linotype"/>
              </a:rPr>
              <a:t>CONSULTAS LEGALES</a:t>
            </a:r>
          </a:p>
          <a:p>
            <a:pPr algn="ctr">
              <a:lnSpc>
                <a:spcPct val="150000"/>
              </a:lnSpc>
            </a:pPr>
            <a:r>
              <a:rPr lang="es-ES" sz="1600" dirty="0" smtClean="0">
                <a:latin typeface="Frutiger Linotype"/>
              </a:rPr>
              <a:t>√ </a:t>
            </a:r>
            <a:r>
              <a:rPr lang="es-ES" sz="1600" b="1" dirty="0" smtClean="0">
                <a:latin typeface="Frutiger Linotype"/>
              </a:rPr>
              <a:t>Divorcios y temas de familia  </a:t>
            </a:r>
          </a:p>
          <a:p>
            <a:pPr algn="ctr">
              <a:lnSpc>
                <a:spcPct val="150000"/>
              </a:lnSpc>
            </a:pPr>
            <a:r>
              <a:rPr lang="es-ES" sz="1600" dirty="0" smtClean="0">
                <a:latin typeface="Frutiger Linotype"/>
              </a:rPr>
              <a:t>√ </a:t>
            </a:r>
            <a:r>
              <a:rPr lang="es-ES" sz="1600" b="1" dirty="0" smtClean="0">
                <a:latin typeface="Frutiger Linotype"/>
              </a:rPr>
              <a:t> Herencias </a:t>
            </a:r>
            <a:r>
              <a:rPr lang="es-ES" sz="1600" dirty="0" smtClean="0">
                <a:latin typeface="Frutiger Linotype"/>
              </a:rPr>
              <a:t>√  </a:t>
            </a:r>
            <a:r>
              <a:rPr lang="es-ES" sz="1600" b="1" dirty="0" smtClean="0">
                <a:latin typeface="Frutiger Linotype"/>
              </a:rPr>
              <a:t>Derechos del consumidor </a:t>
            </a:r>
          </a:p>
          <a:p>
            <a:pPr algn="ctr">
              <a:lnSpc>
                <a:spcPct val="150000"/>
              </a:lnSpc>
            </a:pPr>
            <a:r>
              <a:rPr lang="es-ES" sz="1600" b="1" dirty="0" smtClean="0">
                <a:latin typeface="Frutiger Linotype"/>
              </a:rPr>
              <a:t> </a:t>
            </a:r>
            <a:r>
              <a:rPr lang="es-ES" sz="1600" dirty="0" smtClean="0">
                <a:latin typeface="Frutiger Linotype"/>
              </a:rPr>
              <a:t>√ </a:t>
            </a:r>
            <a:r>
              <a:rPr lang="es-ES" sz="1600" b="1" dirty="0" smtClean="0">
                <a:latin typeface="Frutiger Linotype"/>
              </a:rPr>
              <a:t>Accidentes en la vía pública</a:t>
            </a:r>
          </a:p>
          <a:p>
            <a:pPr algn="ctr">
              <a:lnSpc>
                <a:spcPct val="150000"/>
              </a:lnSpc>
            </a:pPr>
            <a:r>
              <a:rPr lang="es-ES" sz="1600" b="1" dirty="0" smtClean="0">
                <a:latin typeface="Frutiger Linotype"/>
              </a:rPr>
              <a:t> </a:t>
            </a:r>
            <a:r>
              <a:rPr lang="es-ES" sz="1600" dirty="0" smtClean="0">
                <a:latin typeface="Frutiger Linotype"/>
              </a:rPr>
              <a:t>√  </a:t>
            </a:r>
            <a:r>
              <a:rPr lang="es-ES" sz="1600" b="1" dirty="0" smtClean="0">
                <a:latin typeface="Frutiger Linotype"/>
              </a:rPr>
              <a:t>Compra – Venta y Alquiler de </a:t>
            </a:r>
            <a:r>
              <a:rPr lang="es-ES" sz="1600" b="1" dirty="0" smtClean="0">
                <a:latin typeface="Frutiger Linotype"/>
              </a:rPr>
              <a:t>propiedades y automóviles</a:t>
            </a:r>
            <a:endParaRPr lang="es-ES" sz="1600" b="1" dirty="0" smtClean="0">
              <a:latin typeface="Frutiger Linotype"/>
            </a:endParaRPr>
          </a:p>
          <a:p>
            <a:pPr algn="ctr">
              <a:lnSpc>
                <a:spcPct val="150000"/>
              </a:lnSpc>
              <a:buFont typeface="Wingdings" pitchFamily="2" charset="2"/>
              <a:buChar char="v"/>
            </a:pPr>
            <a:r>
              <a:rPr lang="es-ES" sz="1600" b="1" dirty="0" smtClean="0">
                <a:latin typeface="Frutiger Linotype"/>
              </a:rPr>
              <a:t> Excepto patrocinio en caso de juicio</a:t>
            </a:r>
          </a:p>
        </p:txBody>
      </p:sp>
      <p:sp>
        <p:nvSpPr>
          <p:cNvPr id="13" name="12 CuadroTexto"/>
          <p:cNvSpPr txBox="1"/>
          <p:nvPr/>
        </p:nvSpPr>
        <p:spPr>
          <a:xfrm>
            <a:off x="216248" y="1440409"/>
            <a:ext cx="5437642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>
                <a:solidFill>
                  <a:srgbClr val="002E67"/>
                </a:solidFill>
                <a:latin typeface="Frutiger Linotype"/>
              </a:rPr>
              <a:t>Programa de Asistencia al Empleado</a:t>
            </a:r>
            <a:endParaRPr lang="en-US" dirty="0">
              <a:solidFill>
                <a:srgbClr val="002E67"/>
              </a:solidFill>
              <a:latin typeface="Frutiger Linotype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40984" y="2448521"/>
            <a:ext cx="2088456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88456" y="2448521"/>
            <a:ext cx="2232248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20704" y="2448521"/>
            <a:ext cx="2570385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6248" y="2448521"/>
            <a:ext cx="1872208" cy="1800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17 Rectángulo"/>
          <p:cNvSpPr/>
          <p:nvPr/>
        </p:nvSpPr>
        <p:spPr>
          <a:xfrm>
            <a:off x="216248" y="2448521"/>
            <a:ext cx="8784976" cy="1800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18 Rectángulo"/>
          <p:cNvSpPr/>
          <p:nvPr/>
        </p:nvSpPr>
        <p:spPr>
          <a:xfrm>
            <a:off x="216248" y="4464745"/>
            <a:ext cx="8784976" cy="1152128"/>
          </a:xfrm>
          <a:prstGeom prst="rect">
            <a:avLst/>
          </a:prstGeom>
          <a:solidFill>
            <a:srgbClr val="002E6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s-ES" sz="2400" dirty="0" smtClean="0">
                <a:solidFill>
                  <a:schemeClr val="bg1"/>
                </a:solidFill>
                <a:latin typeface="Frutiger Linotype"/>
              </a:rPr>
              <a:t>ASESORAMIENTO TELEFÓNICO PROFESIONAL,</a:t>
            </a:r>
          </a:p>
          <a:p>
            <a:pPr algn="ctr"/>
            <a:r>
              <a:rPr lang="es-ES" sz="2400" dirty="0" smtClean="0">
                <a:solidFill>
                  <a:schemeClr val="bg1"/>
                </a:solidFill>
                <a:latin typeface="Frutiger Linotype"/>
              </a:rPr>
              <a:t>GRATUITO Y CONFIDENCIAL</a:t>
            </a:r>
            <a:endParaRPr lang="en-US" sz="2400" dirty="0">
              <a:solidFill>
                <a:schemeClr val="bg1"/>
              </a:solidFill>
              <a:latin typeface="Frutiger Linotype"/>
            </a:endParaRPr>
          </a:p>
        </p:txBody>
      </p:sp>
      <p:sp>
        <p:nvSpPr>
          <p:cNvPr id="23" name="22 CuadroTexto"/>
          <p:cNvSpPr txBox="1"/>
          <p:nvPr/>
        </p:nvSpPr>
        <p:spPr>
          <a:xfrm>
            <a:off x="4680744" y="5832897"/>
            <a:ext cx="4320480" cy="2862322"/>
          </a:xfrm>
          <a:prstGeom prst="rect">
            <a:avLst/>
          </a:prstGeom>
          <a:solidFill>
            <a:srgbClr val="E9E3DC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s-ES" sz="1800" b="1" dirty="0" smtClean="0">
                <a:solidFill>
                  <a:srgbClr val="002E67"/>
                </a:solidFill>
                <a:latin typeface="Frutiger Linotype"/>
              </a:rPr>
              <a:t>CONSULTAS FINANCIERAS</a:t>
            </a:r>
          </a:p>
          <a:p>
            <a:pPr algn="ctr">
              <a:lnSpc>
                <a:spcPct val="150000"/>
              </a:lnSpc>
            </a:pPr>
            <a:r>
              <a:rPr lang="es-ES" sz="1600" dirty="0" smtClean="0">
                <a:latin typeface="Frutiger Linotype"/>
              </a:rPr>
              <a:t>√  </a:t>
            </a:r>
            <a:r>
              <a:rPr lang="es-ES" sz="1600" b="1" dirty="0" smtClean="0">
                <a:latin typeface="Frutiger Linotype"/>
              </a:rPr>
              <a:t>Créditos y deudas  </a:t>
            </a:r>
          </a:p>
          <a:p>
            <a:pPr algn="ctr">
              <a:lnSpc>
                <a:spcPct val="150000"/>
              </a:lnSpc>
            </a:pPr>
            <a:r>
              <a:rPr lang="es-ES" sz="1600" dirty="0" smtClean="0">
                <a:latin typeface="Frutiger Linotype"/>
              </a:rPr>
              <a:t>√ </a:t>
            </a:r>
            <a:r>
              <a:rPr lang="es-ES" sz="1600" b="1" dirty="0" smtClean="0">
                <a:latin typeface="Frutiger Linotype"/>
              </a:rPr>
              <a:t> Temas impositivos </a:t>
            </a:r>
          </a:p>
          <a:p>
            <a:pPr algn="ctr">
              <a:lnSpc>
                <a:spcPct val="150000"/>
              </a:lnSpc>
            </a:pPr>
            <a:r>
              <a:rPr lang="es-ES" sz="1600" dirty="0" smtClean="0">
                <a:latin typeface="Frutiger Linotype"/>
              </a:rPr>
              <a:t>√  </a:t>
            </a:r>
            <a:r>
              <a:rPr lang="es-ES" sz="1600" b="1" dirty="0" smtClean="0">
                <a:latin typeface="Frutiger Linotype"/>
              </a:rPr>
              <a:t>Garantías y Fianzas  </a:t>
            </a:r>
          </a:p>
          <a:p>
            <a:pPr algn="ctr">
              <a:lnSpc>
                <a:spcPct val="150000"/>
              </a:lnSpc>
            </a:pPr>
            <a:r>
              <a:rPr lang="es-ES" sz="1600" b="1" dirty="0" smtClean="0">
                <a:latin typeface="Frutiger Linotype"/>
              </a:rPr>
              <a:t> </a:t>
            </a:r>
            <a:r>
              <a:rPr lang="es-ES" sz="1600" dirty="0" smtClean="0">
                <a:latin typeface="Frutiger Linotype"/>
              </a:rPr>
              <a:t>√  </a:t>
            </a:r>
            <a:r>
              <a:rPr lang="es-ES" sz="1600" b="1" dirty="0" smtClean="0">
                <a:latin typeface="Frutiger Linotype"/>
              </a:rPr>
              <a:t>Desequilibrio financiero</a:t>
            </a:r>
          </a:p>
          <a:p>
            <a:pPr algn="ctr">
              <a:lnSpc>
                <a:spcPct val="150000"/>
              </a:lnSpc>
            </a:pPr>
            <a:r>
              <a:rPr lang="es-ES" sz="1600" b="1" dirty="0" smtClean="0">
                <a:latin typeface="Frutiger Linotype"/>
              </a:rPr>
              <a:t> √  Retiro de la vida laboral</a:t>
            </a:r>
          </a:p>
          <a:p>
            <a:pPr algn="ctr">
              <a:lnSpc>
                <a:spcPct val="150000"/>
              </a:lnSpc>
            </a:pPr>
            <a:endParaRPr lang="es-ES" sz="1600" b="1" dirty="0" smtClean="0">
              <a:latin typeface="Frutiger Linotype"/>
            </a:endParaRPr>
          </a:p>
        </p:txBody>
      </p:sp>
      <p:sp>
        <p:nvSpPr>
          <p:cNvPr id="24" name="23 CuadroTexto"/>
          <p:cNvSpPr txBox="1"/>
          <p:nvPr/>
        </p:nvSpPr>
        <p:spPr>
          <a:xfrm>
            <a:off x="216248" y="8868510"/>
            <a:ext cx="4320480" cy="2862322"/>
          </a:xfrm>
          <a:prstGeom prst="rect">
            <a:avLst/>
          </a:prstGeom>
          <a:solidFill>
            <a:srgbClr val="DDECF7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s-ES" sz="1800" b="1" dirty="0" smtClean="0">
                <a:solidFill>
                  <a:srgbClr val="002E67"/>
                </a:solidFill>
                <a:latin typeface="Frutiger Linotype"/>
              </a:rPr>
              <a:t>CONSULTAS PSICOLÓGICAS</a:t>
            </a:r>
          </a:p>
          <a:p>
            <a:pPr algn="ctr">
              <a:lnSpc>
                <a:spcPct val="150000"/>
              </a:lnSpc>
            </a:pPr>
            <a:r>
              <a:rPr lang="es-ES" sz="1600" dirty="0" smtClean="0">
                <a:latin typeface="Frutiger Linotype"/>
              </a:rPr>
              <a:t>√  </a:t>
            </a:r>
            <a:r>
              <a:rPr lang="es-ES" sz="1600" b="1" dirty="0" smtClean="0">
                <a:latin typeface="Frutiger Linotype"/>
              </a:rPr>
              <a:t>Preocupación excesiva </a:t>
            </a:r>
          </a:p>
          <a:p>
            <a:pPr algn="ctr">
              <a:lnSpc>
                <a:spcPct val="150000"/>
              </a:lnSpc>
            </a:pPr>
            <a:r>
              <a:rPr lang="es-ES" sz="1600" b="1" dirty="0" smtClean="0">
                <a:latin typeface="Frutiger Linotype"/>
              </a:rPr>
              <a:t>√  Relaciones personales </a:t>
            </a:r>
          </a:p>
          <a:p>
            <a:pPr algn="ctr">
              <a:lnSpc>
                <a:spcPct val="150000"/>
              </a:lnSpc>
            </a:pPr>
            <a:r>
              <a:rPr lang="es-ES" sz="1600" b="1" dirty="0" smtClean="0">
                <a:latin typeface="Frutiger Linotype"/>
              </a:rPr>
              <a:t>√  Desorientación √ Manejo del estrés </a:t>
            </a:r>
          </a:p>
          <a:p>
            <a:pPr algn="ctr">
              <a:lnSpc>
                <a:spcPct val="150000"/>
              </a:lnSpc>
            </a:pPr>
            <a:r>
              <a:rPr lang="es-ES" sz="1600" b="1" dirty="0" smtClean="0">
                <a:latin typeface="Frutiger Linotype"/>
              </a:rPr>
              <a:t>√ Orientación a padres </a:t>
            </a:r>
          </a:p>
          <a:p>
            <a:pPr algn="ctr">
              <a:lnSpc>
                <a:spcPct val="150000"/>
              </a:lnSpc>
              <a:buFont typeface="Wingdings" pitchFamily="2" charset="2"/>
              <a:buChar char="v"/>
            </a:pPr>
            <a:r>
              <a:rPr lang="es-ES" sz="1600" b="1" dirty="0" smtClean="0">
                <a:latin typeface="Frutiger Linotype"/>
              </a:rPr>
              <a:t> Incluye entrevistas cara a cara</a:t>
            </a:r>
          </a:p>
          <a:p>
            <a:pPr algn="ctr">
              <a:lnSpc>
                <a:spcPct val="150000"/>
              </a:lnSpc>
            </a:pPr>
            <a:endParaRPr lang="es-ES" sz="1600" b="1" dirty="0" smtClean="0">
              <a:latin typeface="Frutiger Linotype"/>
            </a:endParaRPr>
          </a:p>
        </p:txBody>
      </p:sp>
      <p:sp>
        <p:nvSpPr>
          <p:cNvPr id="27" name="26 CuadroTexto"/>
          <p:cNvSpPr txBox="1"/>
          <p:nvPr/>
        </p:nvSpPr>
        <p:spPr>
          <a:xfrm>
            <a:off x="4786541" y="8929241"/>
            <a:ext cx="37994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2000" b="1" dirty="0" smtClean="0">
                <a:solidFill>
                  <a:srgbClr val="0093D0"/>
                </a:solidFill>
                <a:latin typeface="Frutiger Linotype"/>
              </a:rPr>
              <a:t>Un </a:t>
            </a:r>
            <a:r>
              <a:rPr lang="es-ES" sz="2000" b="1" dirty="0" smtClean="0">
                <a:solidFill>
                  <a:srgbClr val="0093D0"/>
                </a:solidFill>
                <a:latin typeface="Frutiger Linotype"/>
              </a:rPr>
              <a:t>beneficio para usted</a:t>
            </a:r>
          </a:p>
          <a:p>
            <a:pPr algn="ctr"/>
            <a:r>
              <a:rPr lang="es-ES" sz="2000" b="1" dirty="0" smtClean="0">
                <a:solidFill>
                  <a:srgbClr val="0093D0"/>
                </a:solidFill>
                <a:latin typeface="Frutiger Linotype"/>
              </a:rPr>
              <a:t> y sus familiares convivientes</a:t>
            </a:r>
            <a:endParaRPr lang="en-US" sz="2000" b="1" dirty="0">
              <a:solidFill>
                <a:srgbClr val="0093D0"/>
              </a:solidFill>
              <a:latin typeface="Frutiger Linotype"/>
            </a:endParaRPr>
          </a:p>
        </p:txBody>
      </p:sp>
      <p:sp>
        <p:nvSpPr>
          <p:cNvPr id="20" name="19 CuadroTexto"/>
          <p:cNvSpPr txBox="1"/>
          <p:nvPr/>
        </p:nvSpPr>
        <p:spPr>
          <a:xfrm>
            <a:off x="4824760" y="9721329"/>
            <a:ext cx="4011034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ES" sz="2000" b="1" dirty="0" smtClean="0">
                <a:solidFill>
                  <a:srgbClr val="002E67"/>
                </a:solidFill>
                <a:latin typeface="Frutiger Linotype"/>
              </a:rPr>
              <a:t>Llámenos </a:t>
            </a:r>
            <a:r>
              <a:rPr lang="es-ES" sz="2000" b="1" dirty="0" smtClean="0">
                <a:solidFill>
                  <a:srgbClr val="002E67"/>
                </a:solidFill>
                <a:latin typeface="Frutiger Linotype"/>
              </a:rPr>
              <a:t>al 0 8 0 0 5 5 5 7 5 5 5</a:t>
            </a:r>
            <a:endParaRPr lang="es-ES" sz="2000" b="1" dirty="0" smtClean="0">
              <a:solidFill>
                <a:srgbClr val="002E67"/>
              </a:solidFill>
              <a:latin typeface="Frutiger Linotype"/>
            </a:endParaRPr>
          </a:p>
          <a:p>
            <a:pPr algn="ctr"/>
            <a:r>
              <a:rPr lang="es-ES" sz="2000" b="1" dirty="0" smtClean="0">
                <a:solidFill>
                  <a:srgbClr val="002E67"/>
                </a:solidFill>
                <a:latin typeface="Frutiger Linotype"/>
              </a:rPr>
              <a:t>Consultas por página web:</a:t>
            </a:r>
          </a:p>
          <a:p>
            <a:pPr algn="ctr"/>
            <a:r>
              <a:rPr lang="es-ES" sz="1600" b="1" dirty="0" smtClean="0">
                <a:solidFill>
                  <a:srgbClr val="002E67"/>
                </a:solidFill>
                <a:latin typeface="Frutiger Linotype"/>
                <a:hlinkClick r:id="rId8"/>
              </a:rPr>
              <a:t>www.icasarg.com</a:t>
            </a:r>
            <a:endParaRPr lang="es-ES" sz="1600" b="1" dirty="0" smtClean="0">
              <a:solidFill>
                <a:srgbClr val="002E67"/>
              </a:solidFill>
              <a:latin typeface="Frutiger Linotype"/>
            </a:endParaRPr>
          </a:p>
          <a:p>
            <a:pPr algn="ctr"/>
            <a:r>
              <a:rPr lang="es-ES" sz="1600" b="1" dirty="0" smtClean="0">
                <a:solidFill>
                  <a:srgbClr val="002E67"/>
                </a:solidFill>
                <a:latin typeface="Frutiger Linotype"/>
              </a:rPr>
              <a:t>Usuario: usuario1</a:t>
            </a:r>
          </a:p>
          <a:p>
            <a:pPr algn="ctr"/>
            <a:r>
              <a:rPr lang="es-ES" sz="1600" b="1" dirty="0" smtClean="0">
                <a:solidFill>
                  <a:srgbClr val="002E67"/>
                </a:solidFill>
                <a:latin typeface="Frutiger Linotype"/>
              </a:rPr>
              <a:t>Contraseña: usuario1</a:t>
            </a:r>
            <a:endParaRPr lang="es-ES" sz="1600" b="1" dirty="0" smtClean="0">
              <a:solidFill>
                <a:srgbClr val="002E67"/>
              </a:solidFill>
              <a:latin typeface="Frutiger Linotype"/>
            </a:endParaRPr>
          </a:p>
        </p:txBody>
      </p:sp>
      <p:sp>
        <p:nvSpPr>
          <p:cNvPr id="21" name="20 CuadroTexto"/>
          <p:cNvSpPr txBox="1"/>
          <p:nvPr/>
        </p:nvSpPr>
        <p:spPr>
          <a:xfrm>
            <a:off x="4680744" y="11449521"/>
            <a:ext cx="44438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2000" b="1" dirty="0" smtClean="0">
                <a:solidFill>
                  <a:srgbClr val="0093D0"/>
                </a:solidFill>
                <a:latin typeface="Frutiger Linotype"/>
              </a:rPr>
              <a:t>Estamos disponibles las 24 horas</a:t>
            </a:r>
            <a:endParaRPr lang="en-US" sz="2000" b="1" dirty="0">
              <a:solidFill>
                <a:srgbClr val="0093D0"/>
              </a:solidFill>
              <a:latin typeface="Frutiger Linotyp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604</TotalTime>
  <Words>142</Words>
  <Application>Microsoft Office PowerPoint</Application>
  <PresentationFormat>Personalizado</PresentationFormat>
  <Paragraphs>30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Diapositiva 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Barrio</dc:creator>
  <cp:lastModifiedBy>agarcia</cp:lastModifiedBy>
  <cp:revision>70</cp:revision>
  <dcterms:created xsi:type="dcterms:W3CDTF">2012-07-11T14:21:55Z</dcterms:created>
  <dcterms:modified xsi:type="dcterms:W3CDTF">2013-02-27T16:52:46Z</dcterms:modified>
</cp:coreProperties>
</file>