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7" r:id="rId6"/>
  </p:sldIdLst>
  <p:sldSz cx="9361488" cy="12961938"/>
  <p:notesSz cx="6858000" cy="9144000"/>
  <p:defaultTextStyle>
    <a:defPPr>
      <a:defRPr lang="es-AR"/>
    </a:defPPr>
    <a:lvl1pPr marL="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83">
          <p15:clr>
            <a:srgbClr val="A4A3A4"/>
          </p15:clr>
        </p15:guide>
        <p15:guide id="2" pos="29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3D0"/>
    <a:srgbClr val="002E67"/>
    <a:srgbClr val="DDECF7"/>
    <a:srgbClr val="F0F7E7"/>
    <a:srgbClr val="E9E3DC"/>
    <a:srgbClr val="E6E7E8"/>
    <a:srgbClr val="8DC63F"/>
    <a:srgbClr val="C92D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40" d="100"/>
          <a:sy n="40" d="100"/>
        </p:scale>
        <p:origin x="2682" y="54"/>
      </p:cViewPr>
      <p:guideLst>
        <p:guide orient="horz" pos="4083"/>
        <p:guide pos="294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1.xml"/><Relationship Id="rId10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02116" y="4026605"/>
            <a:ext cx="7957265" cy="277841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04223" y="7345099"/>
            <a:ext cx="6553042" cy="331249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9292-9529-4ED4-8EF0-EB4CA836BD31}" type="datetimeFigureOut">
              <a:rPr lang="es-AR" smtClean="0"/>
              <a:pPr/>
              <a:t>20/02/2015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0D977-7C4A-4E66-A085-121FA804ED11}" type="slidenum">
              <a:rPr lang="es-AR" smtClean="0"/>
              <a:pPr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9292-9529-4ED4-8EF0-EB4CA836BD31}" type="datetimeFigureOut">
              <a:rPr lang="es-AR" smtClean="0"/>
              <a:pPr/>
              <a:t>20/02/2015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0D977-7C4A-4E66-A085-121FA804ED11}" type="slidenum">
              <a:rPr lang="es-AR" smtClean="0"/>
              <a:pPr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126759" y="969149"/>
            <a:ext cx="2211976" cy="20643086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90829" y="969149"/>
            <a:ext cx="6479906" cy="20643086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9292-9529-4ED4-8EF0-EB4CA836BD31}" type="datetimeFigureOut">
              <a:rPr lang="es-AR" smtClean="0"/>
              <a:pPr/>
              <a:t>20/02/2015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0D977-7C4A-4E66-A085-121FA804ED11}" type="slidenum">
              <a:rPr lang="es-AR" smtClean="0"/>
              <a:pPr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9292-9529-4ED4-8EF0-EB4CA836BD31}" type="datetimeFigureOut">
              <a:rPr lang="es-AR" smtClean="0"/>
              <a:pPr/>
              <a:t>20/02/2015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0D977-7C4A-4E66-A085-121FA804ED11}" type="slidenum">
              <a:rPr lang="es-AR" smtClean="0"/>
              <a:pPr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39497" y="8329246"/>
            <a:ext cx="7957265" cy="2574386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39497" y="5493826"/>
            <a:ext cx="7957265" cy="2835423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9292-9529-4ED4-8EF0-EB4CA836BD31}" type="datetimeFigureOut">
              <a:rPr lang="es-AR" smtClean="0"/>
              <a:pPr/>
              <a:t>20/02/2015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0D977-7C4A-4E66-A085-121FA804ED11}" type="slidenum">
              <a:rPr lang="es-AR" smtClean="0"/>
              <a:pPr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90834" y="5646845"/>
            <a:ext cx="4345941" cy="1596538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992794" y="5646845"/>
            <a:ext cx="4345941" cy="1596538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9292-9529-4ED4-8EF0-EB4CA836BD31}" type="datetimeFigureOut">
              <a:rPr lang="es-AR" smtClean="0"/>
              <a:pPr/>
              <a:t>20/02/2015</a:t>
            </a:fld>
            <a:endParaRPr lang="es-AR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0D977-7C4A-4E66-A085-121FA804ED11}" type="slidenum">
              <a:rPr lang="es-AR" smtClean="0"/>
              <a:pPr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8079" y="519080"/>
            <a:ext cx="8425339" cy="2160323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68079" y="2901436"/>
            <a:ext cx="4136283" cy="1209178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8079" y="4110615"/>
            <a:ext cx="4136283" cy="7468119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755507" y="2901436"/>
            <a:ext cx="4137908" cy="1209178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755507" y="4110615"/>
            <a:ext cx="4137908" cy="7468119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9292-9529-4ED4-8EF0-EB4CA836BD31}" type="datetimeFigureOut">
              <a:rPr lang="es-AR" smtClean="0"/>
              <a:pPr/>
              <a:t>20/02/2015</a:t>
            </a:fld>
            <a:endParaRPr lang="es-AR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0D977-7C4A-4E66-A085-121FA804ED11}" type="slidenum">
              <a:rPr lang="es-AR" smtClean="0"/>
              <a:pPr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9292-9529-4ED4-8EF0-EB4CA836BD31}" type="datetimeFigureOut">
              <a:rPr lang="es-AR" smtClean="0"/>
              <a:pPr/>
              <a:t>20/02/2015</a:t>
            </a:fld>
            <a:endParaRPr lang="es-AR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0D977-7C4A-4E66-A085-121FA804ED11}" type="slidenum">
              <a:rPr lang="es-AR" smtClean="0"/>
              <a:pPr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9292-9529-4ED4-8EF0-EB4CA836BD31}" type="datetimeFigureOut">
              <a:rPr lang="es-AR" smtClean="0"/>
              <a:pPr/>
              <a:t>20/02/2015</a:t>
            </a:fld>
            <a:endParaRPr lang="es-AR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0D977-7C4A-4E66-A085-121FA804ED11}" type="slidenum">
              <a:rPr lang="es-AR" smtClean="0"/>
              <a:pPr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8079" y="516078"/>
            <a:ext cx="3079865" cy="2196327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660082" y="516081"/>
            <a:ext cx="5233332" cy="11062655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68079" y="2712412"/>
            <a:ext cx="3079865" cy="8866326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9292-9529-4ED4-8EF0-EB4CA836BD31}" type="datetimeFigureOut">
              <a:rPr lang="es-AR" smtClean="0"/>
              <a:pPr/>
              <a:t>20/02/2015</a:t>
            </a:fld>
            <a:endParaRPr lang="es-AR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0D977-7C4A-4E66-A085-121FA804ED11}" type="slidenum">
              <a:rPr lang="es-AR" smtClean="0"/>
              <a:pPr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834921" y="9073360"/>
            <a:ext cx="5616893" cy="1071161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834921" y="1158174"/>
            <a:ext cx="5616893" cy="7777163"/>
          </a:xfrm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endParaRPr lang="es-AR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834921" y="10144522"/>
            <a:ext cx="5616893" cy="1521226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9292-9529-4ED4-8EF0-EB4CA836BD31}" type="datetimeFigureOut">
              <a:rPr lang="es-AR" smtClean="0"/>
              <a:pPr/>
              <a:t>20/02/2015</a:t>
            </a:fld>
            <a:endParaRPr lang="es-AR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0D977-7C4A-4E66-A085-121FA804ED11}" type="slidenum">
              <a:rPr lang="es-AR" smtClean="0"/>
              <a:pPr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68079" y="519080"/>
            <a:ext cx="8425339" cy="2160323"/>
          </a:xfrm>
          <a:prstGeom prst="rect">
            <a:avLst/>
          </a:prstGeom>
        </p:spPr>
        <p:txBody>
          <a:bodyPr vert="horz" lIns="128016" tIns="64008" rIns="128016" bIns="64008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68079" y="3024453"/>
            <a:ext cx="8425339" cy="8554280"/>
          </a:xfrm>
          <a:prstGeom prst="rect">
            <a:avLst/>
          </a:prstGeom>
        </p:spPr>
        <p:txBody>
          <a:bodyPr vert="horz" lIns="128016" tIns="64008" rIns="128016" bIns="64008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68076" y="12013800"/>
            <a:ext cx="2184347" cy="690104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D9292-9529-4ED4-8EF0-EB4CA836BD31}" type="datetimeFigureOut">
              <a:rPr lang="es-AR" smtClean="0"/>
              <a:pPr/>
              <a:t>20/02/2015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98513" y="12013800"/>
            <a:ext cx="2964471" cy="690104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709071" y="12013800"/>
            <a:ext cx="2184347" cy="690104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E0D977-7C4A-4E66-A085-121FA804ED11}" type="slidenum">
              <a:rPr lang="es-AR" smtClean="0"/>
              <a:pPr/>
              <a:t>‹Nº›</a:t>
            </a:fld>
            <a:endParaRPr lang="es-A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80160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80160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80160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cascolombia.com/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/>
          <p:nvPr/>
        </p:nvSpPr>
        <p:spPr>
          <a:xfrm>
            <a:off x="7134221" y="1656433"/>
            <a:ext cx="1829796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sz="1200" dirty="0" smtClean="0">
                <a:solidFill>
                  <a:srgbClr val="083773"/>
                </a:solidFill>
                <a:latin typeface="Frutiger Linotype"/>
                <a:cs typeface="Frutiger Linotype"/>
              </a:rPr>
              <a:t> Working better together</a:t>
            </a:r>
            <a:endParaRPr lang="en-US" sz="1200" dirty="0">
              <a:solidFill>
                <a:srgbClr val="083773"/>
              </a:solidFill>
              <a:latin typeface="Frutiger Linotype"/>
              <a:cs typeface="Frutiger Linotype"/>
            </a:endParaRPr>
          </a:p>
        </p:txBody>
      </p:sp>
      <p:pic>
        <p:nvPicPr>
          <p:cNvPr id="9" name="Picture 40" descr="logo azul (10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5001" y="360289"/>
            <a:ext cx="1944216" cy="126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7488" y="12529641"/>
            <a:ext cx="9144000" cy="432297"/>
          </a:xfrm>
          <a:prstGeom prst="rect">
            <a:avLst/>
          </a:prstGeom>
        </p:spPr>
      </p:pic>
      <p:sp>
        <p:nvSpPr>
          <p:cNvPr id="17" name="16 CuadroTexto"/>
          <p:cNvSpPr txBox="1"/>
          <p:nvPr/>
        </p:nvSpPr>
        <p:spPr>
          <a:xfrm>
            <a:off x="199268" y="5343601"/>
            <a:ext cx="4320480" cy="2862322"/>
          </a:xfrm>
          <a:prstGeom prst="rect">
            <a:avLst/>
          </a:prstGeom>
          <a:solidFill>
            <a:srgbClr val="E6E7E8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ES" sz="1800" b="1" dirty="0" smtClean="0">
                <a:solidFill>
                  <a:srgbClr val="002E67"/>
                </a:solidFill>
                <a:latin typeface="Frutiger Linotype"/>
              </a:rPr>
              <a:t>CONSULTAS LEGALES</a:t>
            </a:r>
          </a:p>
          <a:p>
            <a:pPr algn="ctr">
              <a:lnSpc>
                <a:spcPct val="150000"/>
              </a:lnSpc>
            </a:pPr>
            <a:r>
              <a:rPr lang="es-ES" sz="1600" dirty="0" smtClean="0">
                <a:latin typeface="Frutiger Linotype"/>
              </a:rPr>
              <a:t>√ </a:t>
            </a:r>
            <a:r>
              <a:rPr lang="es-ES" sz="1600" b="1" dirty="0" smtClean="0">
                <a:latin typeface="Frutiger Linotype"/>
              </a:rPr>
              <a:t>Divorcios y temas de familia  </a:t>
            </a:r>
          </a:p>
          <a:p>
            <a:pPr algn="ctr">
              <a:lnSpc>
                <a:spcPct val="150000"/>
              </a:lnSpc>
            </a:pPr>
            <a:r>
              <a:rPr lang="es-ES" sz="1600" dirty="0" smtClean="0">
                <a:latin typeface="Frutiger Linotype"/>
              </a:rPr>
              <a:t>√ </a:t>
            </a:r>
            <a:r>
              <a:rPr lang="es-ES" sz="1600" b="1" dirty="0" smtClean="0">
                <a:latin typeface="Frutiger Linotype"/>
              </a:rPr>
              <a:t> Herencias </a:t>
            </a:r>
            <a:r>
              <a:rPr lang="es-ES" sz="1600" dirty="0" smtClean="0">
                <a:latin typeface="Frutiger Linotype"/>
              </a:rPr>
              <a:t>√  </a:t>
            </a:r>
            <a:r>
              <a:rPr lang="es-ES" sz="1600" b="1" dirty="0" smtClean="0">
                <a:latin typeface="Frutiger Linotype"/>
              </a:rPr>
              <a:t>Derechos del consumidor </a:t>
            </a:r>
          </a:p>
          <a:p>
            <a:pPr algn="ctr">
              <a:lnSpc>
                <a:spcPct val="150000"/>
              </a:lnSpc>
            </a:pPr>
            <a:r>
              <a:rPr lang="es-ES" sz="1600" b="1" dirty="0" smtClean="0">
                <a:latin typeface="Frutiger Linotype"/>
              </a:rPr>
              <a:t> </a:t>
            </a:r>
            <a:r>
              <a:rPr lang="es-ES" sz="1600" dirty="0" smtClean="0">
                <a:latin typeface="Frutiger Linotype"/>
              </a:rPr>
              <a:t>√ </a:t>
            </a:r>
            <a:r>
              <a:rPr lang="es-ES" sz="1600" b="1" dirty="0" smtClean="0">
                <a:latin typeface="Frutiger Linotype"/>
              </a:rPr>
              <a:t>Accidentes en la vía pública</a:t>
            </a:r>
          </a:p>
          <a:p>
            <a:pPr algn="ctr">
              <a:lnSpc>
                <a:spcPct val="150000"/>
              </a:lnSpc>
            </a:pPr>
            <a:r>
              <a:rPr lang="es-ES" sz="1600" b="1" dirty="0" smtClean="0">
                <a:latin typeface="Frutiger Linotype"/>
              </a:rPr>
              <a:t> </a:t>
            </a:r>
            <a:r>
              <a:rPr lang="es-ES" sz="1600" dirty="0" smtClean="0">
                <a:latin typeface="Frutiger Linotype"/>
              </a:rPr>
              <a:t>√  </a:t>
            </a:r>
            <a:r>
              <a:rPr lang="es-ES" sz="1600" b="1" dirty="0" smtClean="0">
                <a:latin typeface="Frutiger Linotype"/>
              </a:rPr>
              <a:t>Compra – Venta y Alquiler de propiedades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v"/>
            </a:pPr>
            <a:r>
              <a:rPr lang="es-ES" sz="1600" b="1" dirty="0" smtClean="0">
                <a:latin typeface="Frutiger Linotype"/>
              </a:rPr>
              <a:t> Excepto patrocinio en caso de juicio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216248" y="1440409"/>
            <a:ext cx="543764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rgbClr val="002E67"/>
                </a:solidFill>
                <a:latin typeface="Frutiger Linotype"/>
              </a:rPr>
              <a:t>Programa de Asistencia al Empleado</a:t>
            </a:r>
            <a:endParaRPr lang="en-US" dirty="0">
              <a:solidFill>
                <a:srgbClr val="002E67"/>
              </a:solidFill>
              <a:latin typeface="Frutiger Linotype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24004" y="1959225"/>
            <a:ext cx="208845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1476" y="1959225"/>
            <a:ext cx="22322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03724" y="1959225"/>
            <a:ext cx="2570385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9268" y="1959225"/>
            <a:ext cx="1872208" cy="1800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17 Rectángulo"/>
          <p:cNvSpPr/>
          <p:nvPr/>
        </p:nvSpPr>
        <p:spPr>
          <a:xfrm>
            <a:off x="199268" y="1959225"/>
            <a:ext cx="8784976" cy="1800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18 Rectángulo"/>
          <p:cNvSpPr/>
          <p:nvPr/>
        </p:nvSpPr>
        <p:spPr>
          <a:xfrm>
            <a:off x="199268" y="3975449"/>
            <a:ext cx="8784976" cy="1152128"/>
          </a:xfrm>
          <a:prstGeom prst="rect">
            <a:avLst/>
          </a:prstGeom>
          <a:solidFill>
            <a:srgbClr val="002E6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s-ES" sz="2400" dirty="0" smtClean="0">
                <a:solidFill>
                  <a:schemeClr val="bg1"/>
                </a:solidFill>
                <a:latin typeface="Frutiger Linotype"/>
              </a:rPr>
              <a:t>ASESORAMIENTO TELEFÓNICO PROFESIONAL,</a:t>
            </a:r>
          </a:p>
          <a:p>
            <a:pPr algn="ctr"/>
            <a:r>
              <a:rPr lang="es-ES" sz="2400" dirty="0" smtClean="0">
                <a:solidFill>
                  <a:schemeClr val="bg1"/>
                </a:solidFill>
                <a:latin typeface="Frutiger Linotype"/>
              </a:rPr>
              <a:t>GRATUITO Y CONFIDENCIAL</a:t>
            </a:r>
            <a:endParaRPr lang="en-US" sz="2400" dirty="0">
              <a:solidFill>
                <a:schemeClr val="bg1"/>
              </a:solidFill>
              <a:latin typeface="Frutiger Linotype"/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4663764" y="5343601"/>
            <a:ext cx="4320480" cy="2862322"/>
          </a:xfrm>
          <a:prstGeom prst="rect">
            <a:avLst/>
          </a:prstGeom>
          <a:solidFill>
            <a:srgbClr val="E9E3D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ES" sz="1800" b="1" dirty="0" smtClean="0">
                <a:solidFill>
                  <a:srgbClr val="002E67"/>
                </a:solidFill>
                <a:latin typeface="Frutiger Linotype"/>
              </a:rPr>
              <a:t>CONSULTAS FINANCIERAS</a:t>
            </a:r>
          </a:p>
          <a:p>
            <a:pPr algn="ctr">
              <a:lnSpc>
                <a:spcPct val="150000"/>
              </a:lnSpc>
            </a:pPr>
            <a:r>
              <a:rPr lang="es-ES" sz="1600" dirty="0" smtClean="0">
                <a:latin typeface="Frutiger Linotype"/>
              </a:rPr>
              <a:t>√  </a:t>
            </a:r>
            <a:r>
              <a:rPr lang="es-ES" sz="1600" b="1" dirty="0" smtClean="0">
                <a:latin typeface="Frutiger Linotype"/>
              </a:rPr>
              <a:t>Créditos y deudas  </a:t>
            </a:r>
          </a:p>
          <a:p>
            <a:pPr algn="ctr">
              <a:lnSpc>
                <a:spcPct val="150000"/>
              </a:lnSpc>
            </a:pPr>
            <a:r>
              <a:rPr lang="es-ES" sz="1600" dirty="0" smtClean="0">
                <a:latin typeface="Frutiger Linotype"/>
              </a:rPr>
              <a:t>√ </a:t>
            </a:r>
            <a:r>
              <a:rPr lang="es-ES" sz="1600" b="1" dirty="0" smtClean="0">
                <a:latin typeface="Frutiger Linotype"/>
              </a:rPr>
              <a:t> Temas impositivos </a:t>
            </a:r>
          </a:p>
          <a:p>
            <a:pPr algn="ctr">
              <a:lnSpc>
                <a:spcPct val="150000"/>
              </a:lnSpc>
            </a:pPr>
            <a:r>
              <a:rPr lang="es-ES" sz="1600" dirty="0" smtClean="0">
                <a:latin typeface="Frutiger Linotype"/>
              </a:rPr>
              <a:t>√  </a:t>
            </a:r>
            <a:r>
              <a:rPr lang="es-ES" sz="1600" b="1" dirty="0" smtClean="0">
                <a:latin typeface="Frutiger Linotype"/>
              </a:rPr>
              <a:t>Garantías y Fianzas  </a:t>
            </a:r>
          </a:p>
          <a:p>
            <a:pPr algn="ctr">
              <a:lnSpc>
                <a:spcPct val="150000"/>
              </a:lnSpc>
            </a:pPr>
            <a:r>
              <a:rPr lang="es-ES" sz="1600" b="1" dirty="0" smtClean="0">
                <a:latin typeface="Frutiger Linotype"/>
              </a:rPr>
              <a:t> √  Manejo de la economía doméstica</a:t>
            </a:r>
          </a:p>
          <a:p>
            <a:pPr algn="ctr">
              <a:lnSpc>
                <a:spcPct val="150000"/>
              </a:lnSpc>
            </a:pPr>
            <a:r>
              <a:rPr lang="es-ES" sz="1600" b="1" dirty="0" smtClean="0">
                <a:latin typeface="Frutiger Linotype"/>
              </a:rPr>
              <a:t> √  Retiro de la vida laboral</a:t>
            </a:r>
          </a:p>
          <a:p>
            <a:pPr algn="ctr">
              <a:lnSpc>
                <a:spcPct val="150000"/>
              </a:lnSpc>
            </a:pPr>
            <a:endParaRPr lang="es-ES" sz="1600" b="1" dirty="0" smtClean="0">
              <a:latin typeface="Frutiger Linotype"/>
            </a:endParaRPr>
          </a:p>
        </p:txBody>
      </p:sp>
      <p:sp>
        <p:nvSpPr>
          <p:cNvPr id="24" name="23 CuadroTexto"/>
          <p:cNvSpPr txBox="1"/>
          <p:nvPr/>
        </p:nvSpPr>
        <p:spPr>
          <a:xfrm>
            <a:off x="190775" y="8376340"/>
            <a:ext cx="4320480" cy="2862322"/>
          </a:xfrm>
          <a:prstGeom prst="rect">
            <a:avLst/>
          </a:prstGeom>
          <a:solidFill>
            <a:srgbClr val="DDECF7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ES" sz="1800" b="1" dirty="0" smtClean="0">
                <a:solidFill>
                  <a:srgbClr val="002E67"/>
                </a:solidFill>
                <a:latin typeface="Frutiger Linotype"/>
              </a:rPr>
              <a:t>CONSULTAS PSICOLÓGICAS</a:t>
            </a:r>
          </a:p>
          <a:p>
            <a:pPr algn="ctr">
              <a:lnSpc>
                <a:spcPct val="150000"/>
              </a:lnSpc>
            </a:pPr>
            <a:r>
              <a:rPr lang="es-ES" sz="1600" dirty="0" smtClean="0">
                <a:latin typeface="Frutiger Linotype"/>
              </a:rPr>
              <a:t>√  </a:t>
            </a:r>
            <a:r>
              <a:rPr lang="es-ES" sz="1600" b="1" dirty="0" smtClean="0">
                <a:latin typeface="Frutiger Linotype"/>
              </a:rPr>
              <a:t>Relaciones personales </a:t>
            </a:r>
          </a:p>
          <a:p>
            <a:pPr algn="ctr">
              <a:lnSpc>
                <a:spcPct val="150000"/>
              </a:lnSpc>
            </a:pPr>
            <a:r>
              <a:rPr lang="es-ES" sz="1600" b="1" dirty="0" smtClean="0">
                <a:latin typeface="Frutiger Linotype"/>
              </a:rPr>
              <a:t>√  Cuidado de adultos mayores</a:t>
            </a:r>
          </a:p>
          <a:p>
            <a:pPr algn="ctr">
              <a:lnSpc>
                <a:spcPct val="150000"/>
              </a:lnSpc>
            </a:pPr>
            <a:r>
              <a:rPr lang="es-ES" sz="1600" b="1" dirty="0" smtClean="0">
                <a:latin typeface="Frutiger Linotype"/>
              </a:rPr>
              <a:t>√  Desorientación √ Manejo del estrés </a:t>
            </a:r>
          </a:p>
          <a:p>
            <a:pPr algn="ctr">
              <a:lnSpc>
                <a:spcPct val="150000"/>
              </a:lnSpc>
            </a:pPr>
            <a:r>
              <a:rPr lang="es-ES" sz="1600" b="1" dirty="0" smtClean="0">
                <a:latin typeface="Frutiger Linotype"/>
              </a:rPr>
              <a:t>√ Orientación a padres 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v"/>
            </a:pPr>
            <a:r>
              <a:rPr lang="es-ES" sz="1600" b="1" dirty="0" smtClean="0">
                <a:latin typeface="Frutiger Linotype"/>
              </a:rPr>
              <a:t> Incluye entrevistas cara a cara</a:t>
            </a:r>
          </a:p>
          <a:p>
            <a:pPr algn="ctr">
              <a:lnSpc>
                <a:spcPct val="150000"/>
              </a:lnSpc>
            </a:pPr>
            <a:endParaRPr lang="es-ES" sz="1600" b="1" dirty="0" smtClean="0">
              <a:latin typeface="Frutiger Linotype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4663764" y="8421947"/>
            <a:ext cx="432048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000" b="1" dirty="0" smtClean="0">
                <a:solidFill>
                  <a:srgbClr val="002E67"/>
                </a:solidFill>
                <a:latin typeface="Frutiger Linotype"/>
              </a:rPr>
              <a:t>Llámenos desde teléfono fijo al:</a:t>
            </a:r>
          </a:p>
          <a:p>
            <a:pPr algn="ctr">
              <a:lnSpc>
                <a:spcPct val="150000"/>
              </a:lnSpc>
            </a:pPr>
            <a:r>
              <a:rPr lang="es-ES" sz="2000" b="1" dirty="0" smtClean="0">
                <a:solidFill>
                  <a:srgbClr val="002E67"/>
                </a:solidFill>
                <a:latin typeface="Frutiger Linotype"/>
              </a:rPr>
              <a:t> </a:t>
            </a:r>
            <a:r>
              <a:rPr lang="es-ES" sz="2000" b="1" dirty="0" smtClean="0">
                <a:solidFill>
                  <a:srgbClr val="002E67"/>
                </a:solidFill>
                <a:latin typeface="Frutiger Linotype"/>
              </a:rPr>
              <a:t>0 1 8 0 0 5 1 8 0 8 3 </a:t>
            </a:r>
            <a:r>
              <a:rPr lang="es-ES" sz="2000" b="1" dirty="0" smtClean="0">
                <a:solidFill>
                  <a:srgbClr val="002E67"/>
                </a:solidFill>
                <a:latin typeface="Frutiger Linotype"/>
              </a:rPr>
              <a:t>5</a:t>
            </a:r>
          </a:p>
          <a:p>
            <a:pPr algn="ctr">
              <a:lnSpc>
                <a:spcPct val="150000"/>
              </a:lnSpc>
            </a:pPr>
            <a:r>
              <a:rPr lang="es-ES" sz="2000" b="1" dirty="0" smtClean="0">
                <a:solidFill>
                  <a:srgbClr val="002E67"/>
                </a:solidFill>
                <a:latin typeface="Frutiger Linotype"/>
              </a:rPr>
              <a:t>Desde celular al:</a:t>
            </a:r>
          </a:p>
          <a:p>
            <a:pPr algn="ctr">
              <a:lnSpc>
                <a:spcPct val="150000"/>
              </a:lnSpc>
            </a:pPr>
            <a:r>
              <a:rPr lang="es-AR" sz="2000" b="1" dirty="0">
                <a:solidFill>
                  <a:schemeClr val="tx2"/>
                </a:solidFill>
                <a:latin typeface="Frutiger Linotype"/>
              </a:rPr>
              <a:t>3 1 7  8 9 5 9 9 9 9 Opción 3</a:t>
            </a:r>
          </a:p>
          <a:p>
            <a:pPr algn="ctr"/>
            <a:endParaRPr lang="es-ES" sz="2000" b="1" dirty="0" smtClean="0">
              <a:solidFill>
                <a:srgbClr val="002E67"/>
              </a:solidFill>
              <a:latin typeface="Frutiger Linotype"/>
            </a:endParaRPr>
          </a:p>
          <a:p>
            <a:pPr algn="ctr">
              <a:lnSpc>
                <a:spcPct val="150000"/>
              </a:lnSpc>
            </a:pPr>
            <a:r>
              <a:rPr lang="es-ES" sz="2000" b="1" dirty="0" smtClean="0">
                <a:solidFill>
                  <a:srgbClr val="002E67"/>
                </a:solidFill>
                <a:latin typeface="Frutiger Linotype"/>
              </a:rPr>
              <a:t>Consultas </a:t>
            </a:r>
            <a:r>
              <a:rPr lang="es-ES" sz="2000" b="1" dirty="0" smtClean="0">
                <a:solidFill>
                  <a:srgbClr val="002E67"/>
                </a:solidFill>
                <a:latin typeface="Frutiger Linotype"/>
              </a:rPr>
              <a:t>por página web:</a:t>
            </a:r>
          </a:p>
          <a:p>
            <a:pPr algn="ctr">
              <a:lnSpc>
                <a:spcPct val="150000"/>
              </a:lnSpc>
            </a:pPr>
            <a:r>
              <a:rPr lang="es-ES" sz="1600" b="1" dirty="0" smtClean="0">
                <a:solidFill>
                  <a:srgbClr val="002E67"/>
                </a:solidFill>
                <a:latin typeface="Frutiger Linotype"/>
                <a:hlinkClick r:id="rId8"/>
              </a:rPr>
              <a:t>www.icascolombia.com</a:t>
            </a:r>
            <a:endParaRPr lang="es-ES" sz="1600" b="1" dirty="0" smtClean="0">
              <a:solidFill>
                <a:srgbClr val="002E67"/>
              </a:solidFill>
              <a:latin typeface="Frutiger Linotype"/>
            </a:endParaRPr>
          </a:p>
          <a:p>
            <a:pPr algn="ctr">
              <a:lnSpc>
                <a:spcPct val="150000"/>
              </a:lnSpc>
            </a:pPr>
            <a:r>
              <a:rPr lang="es-ES" sz="1600" b="1" dirty="0" smtClean="0">
                <a:solidFill>
                  <a:srgbClr val="002E67"/>
                </a:solidFill>
                <a:latin typeface="Frutiger Linotype"/>
              </a:rPr>
              <a:t>Usuario: </a:t>
            </a:r>
            <a:r>
              <a:rPr lang="es-ES" sz="1600" b="1" dirty="0" err="1" smtClean="0">
                <a:solidFill>
                  <a:srgbClr val="002E67"/>
                </a:solidFill>
                <a:latin typeface="Frutiger Linotype"/>
              </a:rPr>
              <a:t>usuariocol</a:t>
            </a:r>
            <a:endParaRPr lang="es-ES" sz="1600" b="1" dirty="0" smtClean="0">
              <a:solidFill>
                <a:srgbClr val="002E67"/>
              </a:solidFill>
              <a:latin typeface="Frutiger Linotype"/>
            </a:endParaRPr>
          </a:p>
          <a:p>
            <a:pPr algn="ctr">
              <a:lnSpc>
                <a:spcPct val="150000"/>
              </a:lnSpc>
            </a:pPr>
            <a:r>
              <a:rPr lang="es-ES" sz="1600" b="1" dirty="0" smtClean="0">
                <a:solidFill>
                  <a:srgbClr val="002E67"/>
                </a:solidFill>
                <a:latin typeface="Frutiger Linotype"/>
              </a:rPr>
              <a:t>Contraseña: </a:t>
            </a:r>
            <a:r>
              <a:rPr lang="es-ES" sz="1600" b="1" dirty="0" err="1" smtClean="0">
                <a:solidFill>
                  <a:srgbClr val="002E67"/>
                </a:solidFill>
                <a:latin typeface="Frutiger Linotype"/>
              </a:rPr>
              <a:t>usuariocol</a:t>
            </a:r>
            <a:endParaRPr lang="es-ES" sz="1600" b="1" dirty="0" smtClean="0">
              <a:solidFill>
                <a:srgbClr val="002E67"/>
              </a:solidFill>
              <a:latin typeface="Frutiger Linotype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96488" y="11530490"/>
            <a:ext cx="45672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rgbClr val="0093D0"/>
                </a:solidFill>
                <a:latin typeface="Frutiger Linotype"/>
              </a:rPr>
              <a:t>Estamos disponibles las 24 </a:t>
            </a:r>
            <a:r>
              <a:rPr lang="es-ES" sz="2000" b="1" dirty="0" smtClean="0">
                <a:solidFill>
                  <a:srgbClr val="0093D0"/>
                </a:solidFill>
                <a:latin typeface="Frutiger Linotype"/>
              </a:rPr>
              <a:t>horas,</a:t>
            </a:r>
          </a:p>
          <a:p>
            <a:pPr algn="ctr"/>
            <a:r>
              <a:rPr lang="es-ES" sz="2000" b="1" dirty="0" smtClean="0">
                <a:solidFill>
                  <a:srgbClr val="0093D0"/>
                </a:solidFill>
                <a:latin typeface="Frutiger Linotype"/>
              </a:rPr>
              <a:t>  para usted y su familia conviviente</a:t>
            </a:r>
            <a:endParaRPr lang="en-US" sz="2000" b="1" dirty="0">
              <a:solidFill>
                <a:srgbClr val="0093D0"/>
              </a:solidFill>
              <a:latin typeface="Frutiger Linotyp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9B61A4C84B82645BF8F388992E15E27" ma:contentTypeVersion="1" ma:contentTypeDescription="Crear nuevo documento." ma:contentTypeScope="" ma:versionID="bb30783a575b50cddd77c61bfd606b1a">
  <xsd:schema xmlns:xsd="http://www.w3.org/2001/XMLSchema" xmlns:xs="http://www.w3.org/2001/XMLSchema" xmlns:p="http://schemas.microsoft.com/office/2006/metadata/properties" xmlns:ns2="8561f535-cd08-4ec8-83a4-21b357448180" xmlns:ns3="7e7f82ac-cfa9-4fd9-884c-85c2c9927a1e" targetNamespace="http://schemas.microsoft.com/office/2006/metadata/properties" ma:root="true" ma:fieldsID="d1b81570ea5bf0c6f7d0ece515454003" ns2:_="" ns3:_="">
    <xsd:import namespace="8561f535-cd08-4ec8-83a4-21b357448180"/>
    <xsd:import namespace="7e7f82ac-cfa9-4fd9-884c-85c2c9927a1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61f535-cd08-4ec8-83a4-21b357448180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9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7f82ac-cfa9-4fd9-884c-85c2c9927a1e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8561f535-cd08-4ec8-83a4-21b357448180">AYQC3S52SV55-7-2085</_dlc_DocId>
    <_dlc_DocIdUrl xmlns="8561f535-cd08-4ec8-83a4-21b357448180">
      <Url>https://icasarg.sharepoint.com/Publico/_layouts/15/DocIdRedir.aspx?ID=AYQC3S52SV55-7-2085</Url>
      <Description>AYQC3S52SV55-7-2085</Description>
    </_dlc_DocIdUrl>
  </documentManagement>
</p:properties>
</file>

<file path=customXml/itemProps1.xml><?xml version="1.0" encoding="utf-8"?>
<ds:datastoreItem xmlns:ds="http://schemas.openxmlformats.org/officeDocument/2006/customXml" ds:itemID="{07364122-A0FD-480E-9E63-D197E137033B}"/>
</file>

<file path=customXml/itemProps2.xml><?xml version="1.0" encoding="utf-8"?>
<ds:datastoreItem xmlns:ds="http://schemas.openxmlformats.org/officeDocument/2006/customXml" ds:itemID="{CC9AA177-FC1C-43DA-A660-DE764C6EA796}"/>
</file>

<file path=customXml/itemProps3.xml><?xml version="1.0" encoding="utf-8"?>
<ds:datastoreItem xmlns:ds="http://schemas.openxmlformats.org/officeDocument/2006/customXml" ds:itemID="{60C89039-58E9-4CFB-BE79-73783FBD1433}"/>
</file>

<file path=customXml/itemProps4.xml><?xml version="1.0" encoding="utf-8"?>
<ds:datastoreItem xmlns:ds="http://schemas.openxmlformats.org/officeDocument/2006/customXml" ds:itemID="{F82D80F1-FEE7-4E61-80CA-B3301267CDF9}"/>
</file>

<file path=docProps/app.xml><?xml version="1.0" encoding="utf-8"?>
<Properties xmlns="http://schemas.openxmlformats.org/officeDocument/2006/extended-properties" xmlns:vt="http://schemas.openxmlformats.org/officeDocument/2006/docPropsVTypes">
  <TotalTime>623</TotalTime>
  <Words>145</Words>
  <Application>Microsoft Office PowerPoint</Application>
  <PresentationFormat>Personalizado</PresentationFormat>
  <Paragraphs>33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Frutiger Linotype</vt:lpstr>
      <vt:lpstr>Wingdings</vt:lpstr>
      <vt:lpstr>Tema de Office</vt:lpstr>
      <vt:lpstr>Presentación de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Barrio</dc:creator>
  <cp:lastModifiedBy>Ana Garcia</cp:lastModifiedBy>
  <cp:revision>72</cp:revision>
  <dcterms:created xsi:type="dcterms:W3CDTF">2012-07-11T14:21:55Z</dcterms:created>
  <dcterms:modified xsi:type="dcterms:W3CDTF">2015-02-20T16:23:12Z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0x01010049B61A4C84B82645BF8F388992E15E27</vt:lpwstr>
  </property>
  <property fmtid="{D5CDD505-2E9C-101B-9397-08002B2CF9AE}" pid="3" name="_dlc_DocIdItemGuid">
    <vt:lpwstr>df6fd6dd-5d12-43ea-8266-31e9b10fce23</vt:lpwstr>
  </property>
</Properties>
</file>